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  <p:sldId id="265" r:id="rId11"/>
    <p:sldId id="266" r:id="rId12"/>
    <p:sldId id="268" r:id="rId13"/>
    <p:sldId id="289" r:id="rId14"/>
    <p:sldId id="271" r:id="rId15"/>
    <p:sldId id="290" r:id="rId16"/>
    <p:sldId id="291" r:id="rId17"/>
    <p:sldId id="292" r:id="rId18"/>
    <p:sldId id="293" r:id="rId19"/>
    <p:sldId id="294" r:id="rId20"/>
    <p:sldId id="287" r:id="rId21"/>
    <p:sldId id="273" r:id="rId22"/>
    <p:sldId id="274" r:id="rId23"/>
    <p:sldId id="275" r:id="rId24"/>
    <p:sldId id="276" r:id="rId25"/>
    <p:sldId id="277" r:id="rId26"/>
    <p:sldId id="295" r:id="rId27"/>
    <p:sldId id="296" r:id="rId28"/>
    <p:sldId id="297" r:id="rId29"/>
    <p:sldId id="298" r:id="rId30"/>
    <p:sldId id="299" r:id="rId31"/>
    <p:sldId id="301" r:id="rId32"/>
    <p:sldId id="302" r:id="rId33"/>
    <p:sldId id="303" r:id="rId34"/>
    <p:sldId id="304" r:id="rId35"/>
    <p:sldId id="278" r:id="rId36"/>
    <p:sldId id="279" r:id="rId37"/>
    <p:sldId id="288" r:id="rId38"/>
    <p:sldId id="280" r:id="rId39"/>
    <p:sldId id="281" r:id="rId40"/>
    <p:sldId id="284" r:id="rId41"/>
    <p:sldId id="285" r:id="rId42"/>
    <p:sldId id="286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4AAAA-79C7-4478-8A23-379CDA8F30B4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3B836-4B05-4F47-8241-8907C2055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88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266EC-8590-4377-B7A7-F6AC6E6D931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63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26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266EC-8590-4377-B7A7-F6AC6E6D931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36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83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24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27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266EC-8590-4377-B7A7-F6AC6E6D931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58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EFB25-C69C-4899-8C54-7412D5B138B3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9997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1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64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A5A6F-1D9E-44CF-81B4-9D4102BAF5E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24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35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20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4215-848A-4A2C-A5D6-33C5822E9F7B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F471-80F4-43E2-8556-ADC086881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6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4215-848A-4A2C-A5D6-33C5822E9F7B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F471-80F4-43E2-8556-ADC086881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5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4215-848A-4A2C-A5D6-33C5822E9F7B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F471-80F4-43E2-8556-ADC086881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0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4215-848A-4A2C-A5D6-33C5822E9F7B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F471-80F4-43E2-8556-ADC086881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4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4215-848A-4A2C-A5D6-33C5822E9F7B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F471-80F4-43E2-8556-ADC086881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4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4215-848A-4A2C-A5D6-33C5822E9F7B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F471-80F4-43E2-8556-ADC086881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1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4215-848A-4A2C-A5D6-33C5822E9F7B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F471-80F4-43E2-8556-ADC086881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4215-848A-4A2C-A5D6-33C5822E9F7B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F471-80F4-43E2-8556-ADC086881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01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4215-848A-4A2C-A5D6-33C5822E9F7B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F471-80F4-43E2-8556-ADC086881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0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4215-848A-4A2C-A5D6-33C5822E9F7B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F471-80F4-43E2-8556-ADC086881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0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4215-848A-4A2C-A5D6-33C5822E9F7B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F471-80F4-43E2-8556-ADC086881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66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D4215-848A-4A2C-A5D6-33C5822E9F7B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6F471-80F4-43E2-8556-ADC086881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1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zemanscience.com/standard-deviation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zemanscience.com/standard-deviation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zemanscience.com/standard-error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eanvideosearch.com/media/action/yt/watch?v=BwYj69LAQOI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Literacy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Graphing and </a:t>
            </a:r>
            <a:r>
              <a:rPr lang="en-US" dirty="0" err="1" smtClean="0"/>
              <a:t>Statisitics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8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199377"/>
            <a:ext cx="8763000" cy="4525963"/>
          </a:xfrm>
        </p:spPr>
        <p:txBody>
          <a:bodyPr/>
          <a:lstStyle/>
          <a:p>
            <a:r>
              <a:rPr lang="en-US" dirty="0" smtClean="0"/>
              <a:t>Statistical analysis is used to collect a sample size of data which can infer what is occurring in the general population</a:t>
            </a:r>
          </a:p>
          <a:p>
            <a:pPr lvl="1"/>
            <a:r>
              <a:rPr lang="en-US" dirty="0" smtClean="0"/>
              <a:t>More practical for most biological studies</a:t>
            </a:r>
          </a:p>
          <a:p>
            <a:pPr lvl="1"/>
            <a:r>
              <a:rPr lang="en-US" dirty="0" smtClean="0"/>
              <a:t>Requires math and graphing data</a:t>
            </a:r>
          </a:p>
          <a:p>
            <a:r>
              <a:rPr lang="en-US" dirty="0" smtClean="0"/>
              <a:t>Typical data will show a normal distribution          (bell shaped curve).</a:t>
            </a:r>
          </a:p>
          <a:p>
            <a:pPr lvl="1"/>
            <a:r>
              <a:rPr lang="en-US" dirty="0" smtClean="0"/>
              <a:t>Range of data </a:t>
            </a:r>
            <a:endParaRPr lang="en-US" dirty="0"/>
          </a:p>
        </p:txBody>
      </p:sp>
      <p:pic>
        <p:nvPicPr>
          <p:cNvPr id="31746" name="Picture 2" descr="http://www.algebralab.org/img/49ab8f77-f675-423a-b8af-d46874987ab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0104" y="4554581"/>
            <a:ext cx="3638550" cy="22887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83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important considerations</a:t>
            </a:r>
          </a:p>
          <a:p>
            <a:pPr lvl="1"/>
            <a:r>
              <a:rPr lang="en-US" dirty="0" smtClean="0"/>
              <a:t>How much variation do I expect in my data?</a:t>
            </a:r>
          </a:p>
          <a:p>
            <a:pPr lvl="1"/>
            <a:r>
              <a:rPr lang="en-US" dirty="0" smtClean="0"/>
              <a:t>What would be the appropriate sample size?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221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474518" y="4800600"/>
            <a:ext cx="8229600" cy="1273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19232" y="5425592"/>
            <a:ext cx="80598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hlinkClick r:id="rId2"/>
              </a:rPr>
              <a:t>Bozeman Science: </a:t>
            </a:r>
            <a:r>
              <a:rPr lang="en-US" sz="2800" dirty="0" smtClean="0"/>
              <a:t> standard deviation (7’50”) and standard error of the mean (7’05”)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729673" y="304800"/>
            <a:ext cx="7239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Descriptive statistics </a:t>
            </a:r>
            <a:r>
              <a:rPr lang="en-US" sz="2800" dirty="0"/>
              <a:t>is used to estimate important parameters of the sample data set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measurements </a:t>
            </a:r>
            <a:r>
              <a:rPr lang="en-US" sz="2800" dirty="0"/>
              <a:t>of central tendencies such as </a:t>
            </a:r>
            <a:r>
              <a:rPr lang="en-US" sz="2800" dirty="0">
                <a:solidFill>
                  <a:srgbClr val="FF0000"/>
                </a:solidFill>
              </a:rPr>
              <a:t>mean, median, and mode</a:t>
            </a:r>
            <a:r>
              <a:rPr lang="en-US" sz="2800" dirty="0"/>
              <a:t>;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FF0000"/>
                </a:solidFill>
              </a:rPr>
              <a:t>standard </a:t>
            </a:r>
            <a:r>
              <a:rPr lang="en-US" sz="2800" dirty="0">
                <a:solidFill>
                  <a:srgbClr val="FF0000"/>
                </a:solidFill>
              </a:rPr>
              <a:t>error of the </a:t>
            </a:r>
            <a:r>
              <a:rPr lang="en-US" sz="2800" dirty="0" smtClean="0">
                <a:solidFill>
                  <a:srgbClr val="FF0000"/>
                </a:solidFill>
              </a:rPr>
              <a:t>mean</a:t>
            </a:r>
            <a:r>
              <a:rPr lang="en-US" sz="2800" dirty="0"/>
              <a:t>, which helps you determine your confidence in </a:t>
            </a:r>
            <a:r>
              <a:rPr lang="en-US" sz="2800" dirty="0" smtClean="0"/>
              <a:t>the sample </a:t>
            </a:r>
            <a:r>
              <a:rPr lang="en-US" sz="2800" dirty="0"/>
              <a:t>mean.</a:t>
            </a:r>
          </a:p>
        </p:txBody>
      </p:sp>
    </p:spTree>
    <p:extLst>
      <p:ext uri="{BB962C8B-B14F-4D97-AF65-F5344CB8AC3E}">
        <p14:creationId xmlns:p14="http://schemas.microsoft.com/office/powerpoint/2010/main" val="418410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1608204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CA" b="1" dirty="0"/>
              <a:t>Standard Deviation:</a:t>
            </a:r>
          </a:p>
          <a:p>
            <a:r>
              <a:rPr lang="en-CA" dirty="0"/>
              <a:t>A measure of </a:t>
            </a:r>
            <a:r>
              <a:rPr lang="en-CA" b="1" dirty="0">
                <a:solidFill>
                  <a:srgbClr val="FF0000"/>
                </a:solidFill>
              </a:rPr>
              <a:t>how spread out </a:t>
            </a:r>
            <a:r>
              <a:rPr lang="en-CA" dirty="0"/>
              <a:t>the data is </a:t>
            </a:r>
            <a:br>
              <a:rPr lang="en-CA" dirty="0"/>
            </a:br>
            <a:r>
              <a:rPr lang="en-CA" dirty="0"/>
              <a:t>from the mean</a:t>
            </a:r>
          </a:p>
        </p:txBody>
      </p:sp>
    </p:spTree>
    <p:extLst>
      <p:ext uri="{BB962C8B-B14F-4D97-AF65-F5344CB8AC3E}">
        <p14:creationId xmlns:p14="http://schemas.microsoft.com/office/powerpoint/2010/main" val="2061653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of Variability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 Deviation</a:t>
            </a:r>
          </a:p>
          <a:p>
            <a:pPr lvl="2"/>
            <a:r>
              <a:rPr lang="en-US" dirty="0" smtClean="0"/>
              <a:t>In normal distribution, about 68% of values are within one standard deviation of the mean</a:t>
            </a:r>
          </a:p>
          <a:p>
            <a:pPr lvl="2"/>
            <a:r>
              <a:rPr lang="en-US" dirty="0" smtClean="0"/>
              <a:t>Often report data in terms of +/- standard deviation</a:t>
            </a:r>
          </a:p>
          <a:p>
            <a:pPr lvl="1"/>
            <a:r>
              <a:rPr lang="en-US" dirty="0" smtClean="0"/>
              <a:t>It shows how much </a:t>
            </a:r>
            <a:r>
              <a:rPr lang="en-US" u="sng" dirty="0" smtClean="0"/>
              <a:t>variation</a:t>
            </a:r>
            <a:r>
              <a:rPr lang="en-US" dirty="0" smtClean="0"/>
              <a:t> there is from the "average" (mean).</a:t>
            </a:r>
          </a:p>
          <a:p>
            <a:pPr lvl="2"/>
            <a:r>
              <a:rPr lang="en-US" dirty="0" smtClean="0"/>
              <a:t>If data points are close together, the standard deviation with be small</a:t>
            </a:r>
          </a:p>
          <a:p>
            <a:pPr lvl="2"/>
            <a:r>
              <a:rPr lang="en-US" dirty="0" smtClean="0"/>
              <a:t>If data points are spread out, the standard deviation will be larger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13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357718"/>
          </a:xfrm>
        </p:spPr>
        <p:txBody>
          <a:bodyPr>
            <a:normAutofit lnSpcReduction="10000"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Lower standard deviation</a:t>
            </a:r>
            <a:r>
              <a:rPr lang="en-CA" b="1" dirty="0"/>
              <a:t>:</a:t>
            </a:r>
          </a:p>
          <a:p>
            <a:pPr lvl="1"/>
            <a:r>
              <a:rPr lang="en-CA" sz="2400" dirty="0"/>
              <a:t>Data is </a:t>
            </a:r>
            <a:r>
              <a:rPr lang="en-CA" sz="2400" b="1" dirty="0"/>
              <a:t>closer to the mean</a:t>
            </a:r>
          </a:p>
          <a:p>
            <a:pPr lvl="1"/>
            <a:r>
              <a:rPr lang="en-CA" sz="2400" dirty="0"/>
              <a:t>Greater likelihood that the independent variable is causing the changes in the dependent variable</a:t>
            </a:r>
          </a:p>
          <a:p>
            <a:pPr lvl="1"/>
            <a:endParaRPr lang="en-CA" dirty="0"/>
          </a:p>
          <a:p>
            <a:pPr lvl="1"/>
            <a:endParaRPr lang="en-CA" dirty="0"/>
          </a:p>
          <a:p>
            <a:r>
              <a:rPr lang="en-CA" b="1" dirty="0">
                <a:solidFill>
                  <a:schemeClr val="tx2"/>
                </a:solidFill>
              </a:rPr>
              <a:t>Higher standard deviation</a:t>
            </a:r>
            <a:r>
              <a:rPr lang="en-CA" b="1" dirty="0"/>
              <a:t>:</a:t>
            </a:r>
          </a:p>
          <a:p>
            <a:pPr lvl="1"/>
            <a:r>
              <a:rPr lang="en-CA" sz="2400" dirty="0"/>
              <a:t>Data is more </a:t>
            </a:r>
            <a:r>
              <a:rPr lang="en-CA" sz="2400" b="1" dirty="0"/>
              <a:t>spread out from the mean</a:t>
            </a:r>
          </a:p>
          <a:p>
            <a:pPr lvl="1"/>
            <a:r>
              <a:rPr lang="en-CA" sz="2400" dirty="0"/>
              <a:t>More likely factors, other than the independent variable, are influencing the dependent variable</a:t>
            </a:r>
          </a:p>
          <a:p>
            <a:pPr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1395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c/Standard_deviation_diagram.svg/350px-Standard_deviation_diagram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214422"/>
            <a:ext cx="7572428" cy="3786214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4000496" y="2714620"/>
            <a:ext cx="1714512" cy="158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28992" y="3643314"/>
            <a:ext cx="2857520" cy="158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5984" y="4357694"/>
            <a:ext cx="5214974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57752" y="1785926"/>
            <a:ext cx="4286248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rgbClr val="FFFF00"/>
                </a:solidFill>
              </a:rPr>
              <a:t>68% of data fall within ±1s of mean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57752" y="3143248"/>
            <a:ext cx="4286248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rgbClr val="FFC000"/>
                </a:solidFill>
              </a:rPr>
              <a:t>95% of data fall within ±2s of mean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4929198"/>
            <a:ext cx="4286248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rgbClr val="FF0000"/>
                </a:solidFill>
              </a:rPr>
              <a:t>99% of data fall within ±3s of mean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5679289" y="4536289"/>
            <a:ext cx="571504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7158" y="928670"/>
            <a:ext cx="264320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b="1" dirty="0"/>
              <a:t>σ</a:t>
            </a:r>
            <a:r>
              <a:rPr lang="en-CA" b="1" dirty="0"/>
              <a:t> = 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3489126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714356"/>
            <a:ext cx="6429420" cy="5126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20" y="1500174"/>
            <a:ext cx="3071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/>
              <a:t>The magnitude of the standard deviation depends on the spread of the data set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7818" y="557214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Two data sets:  same mean; different 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1803236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142984"/>
            <a:ext cx="7167821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4314" y="571480"/>
            <a:ext cx="5357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/>
              <a:t>Actual data sets aren’t always so pretty...</a:t>
            </a:r>
          </a:p>
        </p:txBody>
      </p:sp>
    </p:spTree>
    <p:extLst>
      <p:ext uri="{BB962C8B-B14F-4D97-AF65-F5344CB8AC3E}">
        <p14:creationId xmlns:p14="http://schemas.microsoft.com/office/powerpoint/2010/main" val="1695075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76" y="1928802"/>
            <a:ext cx="5786446" cy="4325112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CA" sz="2400" dirty="0"/>
              <a:t>Calculate the mean (x)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/>
              <a:t>Determine the difference between each data point, and the mean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/>
              <a:t>Square the </a:t>
            </a:r>
            <a:r>
              <a:rPr lang="en-CA" sz="2400" dirty="0" err="1"/>
              <a:t>differenes</a:t>
            </a:r>
            <a:endParaRPr lang="en-CA" sz="2400" dirty="0"/>
          </a:p>
          <a:p>
            <a:pPr marL="624078" indent="-514350">
              <a:buFont typeface="+mj-lt"/>
              <a:buAutoNum type="arabicPeriod"/>
            </a:pPr>
            <a:r>
              <a:rPr lang="en-CA" sz="2400" dirty="0"/>
              <a:t>Sum the squares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/>
              <a:t>Divide by sample size (n) minus 1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/>
              <a:t>Take the square root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6" y="2214554"/>
            <a:ext cx="348493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>
            <a:off x="7215206" y="2070090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7158" y="1000108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>
                <a:solidFill>
                  <a:schemeClr val="accent6">
                    <a:lumMod val="50000"/>
                  </a:schemeClr>
                </a:solidFill>
              </a:rPr>
              <a:t>Calculating standard deviation, s</a:t>
            </a:r>
          </a:p>
        </p:txBody>
      </p:sp>
    </p:spTree>
    <p:extLst>
      <p:ext uri="{BB962C8B-B14F-4D97-AF65-F5344CB8AC3E}">
        <p14:creationId xmlns:p14="http://schemas.microsoft.com/office/powerpoint/2010/main" val="1718191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different graphs that people can use when collecting Data. </a:t>
            </a:r>
          </a:p>
          <a:p>
            <a:r>
              <a:rPr lang="en-US" dirty="0" smtClean="0"/>
              <a:t>Line graphs, Scatter plots, Histograms,  Box plots, bar graphs and pie charts.</a:t>
            </a:r>
          </a:p>
          <a:p>
            <a:r>
              <a:rPr lang="en-US" dirty="0" smtClean="0"/>
              <a:t>Some work better to represent data that we collect better than others.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82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www.bozemanscience.com/standard-deviation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387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Standard Deviation</a:t>
            </a:r>
            <a:endParaRPr lang="en-US" dirty="0"/>
          </a:p>
        </p:txBody>
      </p:sp>
      <p:pic>
        <p:nvPicPr>
          <p:cNvPr id="52226" name="Picture 2" descr="http://www.syque.com/quality_tools/toolbook/Variation/Image374.gif"/>
          <p:cNvPicPr>
            <a:picLocks noChangeAspect="1" noChangeArrowheads="1"/>
          </p:cNvPicPr>
          <p:nvPr/>
        </p:nvPicPr>
        <p:blipFill>
          <a:blip r:embed="rId3" cstate="print"/>
          <a:srcRect l="4293" t="73189" r="21288" b="1398"/>
          <a:stretch>
            <a:fillRect/>
          </a:stretch>
        </p:blipFill>
        <p:spPr bwMode="auto">
          <a:xfrm>
            <a:off x="5257800" y="4267200"/>
            <a:ext cx="3657600" cy="17584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2" descr="http://www.syque.com/quality_tools/toolbook/Variation/Image374.gif"/>
          <p:cNvPicPr>
            <a:picLocks noChangeAspect="1" noChangeArrowheads="1"/>
          </p:cNvPicPr>
          <p:nvPr/>
        </p:nvPicPr>
        <p:blipFill>
          <a:blip r:embed="rId3" cstate="print"/>
          <a:srcRect l="1431" t="4066" r="2683" b="27827"/>
          <a:stretch>
            <a:fillRect/>
          </a:stretch>
        </p:blipFill>
        <p:spPr bwMode="auto">
          <a:xfrm>
            <a:off x="228600" y="1600200"/>
            <a:ext cx="4876800" cy="4876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133600"/>
            <a:ext cx="2523670" cy="10977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8237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Standard Deviation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Grades from a quiz </a:t>
            </a:r>
          </a:p>
          <a:p>
            <a:pPr marL="0" indent="0">
              <a:buNone/>
            </a:pPr>
            <a:r>
              <a:rPr lang="en-US" dirty="0" smtClean="0"/>
              <a:t>96,  96, 93, 90, 88, 86, 86, 84, 80, 70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Step: </a:t>
            </a:r>
          </a:p>
          <a:p>
            <a:pPr>
              <a:buNone/>
            </a:pPr>
            <a:r>
              <a:rPr lang="en-US" dirty="0" smtClean="0"/>
              <a:t>find the mean (X)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419601" y="1752595"/>
          <a:ext cx="4419599" cy="425956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124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4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Number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Measured Value 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</a:t>
                      </a:r>
                      <a:r>
                        <a:rPr kumimoji="0" lang="en-US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r>
                        <a:rPr lang="en-US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X)</a:t>
                      </a:r>
                      <a:r>
                        <a:rPr lang="en-US" sz="18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Mean, 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Std</a:t>
                      </a:r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7391400" y="2098344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382000" y="2106304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181600"/>
            <a:ext cx="2523670" cy="10977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19" name="Straight Connector 18"/>
          <p:cNvCxnSpPr/>
          <p:nvPr/>
        </p:nvCxnSpPr>
        <p:spPr>
          <a:xfrm>
            <a:off x="2667000" y="4114800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13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Standard Deviation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Step:</a:t>
            </a:r>
          </a:p>
          <a:p>
            <a:pPr marL="0" indent="0">
              <a:buNone/>
            </a:pPr>
            <a:r>
              <a:rPr lang="en-US" sz="2800" dirty="0" smtClean="0"/>
              <a:t>determine the deviation from the mean for each grade then square it</a:t>
            </a:r>
          </a:p>
          <a:p>
            <a:pPr>
              <a:buNone/>
            </a:pPr>
            <a:endParaRPr lang="en-US" sz="2000" dirty="0" smtClean="0"/>
          </a:p>
          <a:p>
            <a:endParaRPr lang="en-US" sz="2400" b="1" dirty="0" smtClean="0"/>
          </a:p>
          <a:p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4419601" y="1752595"/>
          <a:ext cx="4419599" cy="425956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124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4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Number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Measured Value 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</a:t>
                      </a:r>
                      <a:r>
                        <a:rPr kumimoji="0" lang="en-US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r>
                        <a:rPr lang="en-US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X)</a:t>
                      </a:r>
                      <a:r>
                        <a:rPr lang="en-US" sz="18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Mean, 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Std</a:t>
                      </a:r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7391400" y="2098344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382000" y="2106304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181600"/>
            <a:ext cx="2523670" cy="10977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 l="23750" t="35000" r="62500" b="58000"/>
          <a:stretch>
            <a:fillRect/>
          </a:stretch>
        </p:blipFill>
        <p:spPr bwMode="auto">
          <a:xfrm>
            <a:off x="1261835" y="3733800"/>
            <a:ext cx="167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5181600" y="5763904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01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Standard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Step 3: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Calculate degrees of freedom (n-1)</a:t>
            </a:r>
          </a:p>
          <a:p>
            <a:pPr marL="231775" indent="0">
              <a:buNone/>
            </a:pPr>
            <a:r>
              <a:rPr lang="en-US" dirty="0" smtClean="0"/>
              <a:t>where n = number of data values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So, 10 – 1 = 9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 algn="ctr">
              <a:buNone/>
            </a:pPr>
            <a:endParaRPr lang="en-US" sz="2000" b="1" dirty="0" smtClean="0"/>
          </a:p>
          <a:p>
            <a:pPr marL="0" indent="0" algn="ctr">
              <a:buNone/>
            </a:pPr>
            <a:endParaRPr lang="en-US" sz="2000" b="1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sz="2000" b="1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2401" y="1524000"/>
          <a:ext cx="4419599" cy="425956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124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4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Number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Measured Value 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</a:t>
                      </a:r>
                      <a:r>
                        <a:rPr kumimoji="0" lang="en-US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r>
                        <a:rPr lang="en-US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X)</a:t>
                      </a:r>
                      <a:r>
                        <a:rPr lang="en-US" sz="18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Mean, 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Std</a:t>
                      </a:r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3124200" y="1869749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114800" y="1877709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5181600"/>
            <a:ext cx="2523670" cy="10977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16" name="Straight Connector 15"/>
          <p:cNvCxnSpPr/>
          <p:nvPr/>
        </p:nvCxnSpPr>
        <p:spPr>
          <a:xfrm>
            <a:off x="941696" y="5540992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31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Standard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Step 4: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Put it all together to calculate 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 = </a:t>
            </a:r>
            <a:r>
              <a:rPr lang="en-US" dirty="0">
                <a:sym typeface="MS Reference 2"/>
              </a:rPr>
              <a:t>√</a:t>
            </a:r>
            <a:r>
              <a:rPr lang="en-US" dirty="0" smtClean="0">
                <a:sym typeface="MS Reference 2"/>
              </a:rPr>
              <a:t>(546/9)</a:t>
            </a:r>
          </a:p>
          <a:p>
            <a:pPr marL="0" indent="0">
              <a:buNone/>
            </a:pPr>
            <a:r>
              <a:rPr lang="en-US" dirty="0" smtClean="0">
                <a:sym typeface="MS Reference 2"/>
              </a:rPr>
              <a:t>    = 7.79</a:t>
            </a:r>
          </a:p>
          <a:p>
            <a:pPr marL="0" indent="0">
              <a:buNone/>
            </a:pPr>
            <a:r>
              <a:rPr lang="en-US" dirty="0" smtClean="0">
                <a:sym typeface="MS Reference 2"/>
              </a:rPr>
              <a:t>    = 8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 algn="ctr">
              <a:buNone/>
            </a:pPr>
            <a:endParaRPr lang="en-US" sz="2000" b="1" dirty="0" smtClean="0"/>
          </a:p>
          <a:p>
            <a:pPr marL="0" indent="0" algn="ctr">
              <a:buNone/>
            </a:pPr>
            <a:endParaRPr lang="en-US" sz="2000" b="1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sz="2000" b="1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2401" y="1524000"/>
          <a:ext cx="4419599" cy="425956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124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4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Number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Measured Value 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</a:t>
                      </a:r>
                      <a:r>
                        <a:rPr kumimoji="0" lang="en-US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r>
                        <a:rPr lang="en-US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X)</a:t>
                      </a:r>
                      <a:r>
                        <a:rPr lang="en-US" sz="18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Mean, 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Std</a:t>
                      </a:r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3124200" y="1869749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114800" y="1877709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5181600"/>
            <a:ext cx="2523670" cy="10977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9" name="Straight Connector 8"/>
          <p:cNvCxnSpPr/>
          <p:nvPr/>
        </p:nvCxnSpPr>
        <p:spPr>
          <a:xfrm>
            <a:off x="941696" y="5540992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28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400" b="1" dirty="0"/>
              <a:t>Standard Error:</a:t>
            </a:r>
          </a:p>
          <a:p>
            <a:r>
              <a:rPr lang="en-CA" sz="2400" dirty="0"/>
              <a:t>Indication of </a:t>
            </a:r>
            <a:r>
              <a:rPr lang="en-CA" sz="2400" b="1" dirty="0">
                <a:solidFill>
                  <a:srgbClr val="C00000"/>
                </a:solidFill>
              </a:rPr>
              <a:t>how well the mean of a sample (x) estimates the true mean of a population </a:t>
            </a:r>
            <a:r>
              <a:rPr lang="en-CA" sz="2400" dirty="0">
                <a:solidFill>
                  <a:srgbClr val="C00000"/>
                </a:solidFill>
              </a:rPr>
              <a:t>(</a:t>
            </a:r>
            <a:r>
              <a:rPr lang="el-GR" sz="2400" dirty="0">
                <a:solidFill>
                  <a:srgbClr val="C00000"/>
                </a:solidFill>
              </a:rPr>
              <a:t>μ</a:t>
            </a:r>
            <a:r>
              <a:rPr lang="en-CA" sz="2400" dirty="0">
                <a:solidFill>
                  <a:srgbClr val="C00000"/>
                </a:solidFill>
              </a:rPr>
              <a:t>)</a:t>
            </a:r>
          </a:p>
          <a:p>
            <a:endParaRPr lang="en-CA" sz="2400" dirty="0"/>
          </a:p>
          <a:p>
            <a:r>
              <a:rPr lang="en-CA" sz="2400" dirty="0"/>
              <a:t>Measure of accuracy, if the true mean is known</a:t>
            </a:r>
          </a:p>
          <a:p>
            <a:r>
              <a:rPr lang="en-CA" sz="2400" dirty="0"/>
              <a:t>Measure of precision, if true mean is not known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7286644" y="2000240"/>
            <a:ext cx="142876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7237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2428892"/>
          </a:xfrm>
        </p:spPr>
        <p:txBody>
          <a:bodyPr>
            <a:normAutofit/>
          </a:bodyPr>
          <a:lstStyle/>
          <a:p>
            <a:r>
              <a:rPr lang="en-CA" sz="2400" b="1" dirty="0"/>
              <a:t>Accuracy</a:t>
            </a:r>
            <a:r>
              <a:rPr lang="en-CA" sz="2400" dirty="0"/>
              <a:t> – How close a measured value is to the </a:t>
            </a:r>
            <a:r>
              <a:rPr lang="en-CA" sz="2400" b="1" dirty="0"/>
              <a:t>actual (true) value</a:t>
            </a:r>
          </a:p>
          <a:p>
            <a:endParaRPr lang="en-CA" sz="2400" dirty="0"/>
          </a:p>
          <a:p>
            <a:r>
              <a:rPr lang="en-CA" sz="2400" b="1" dirty="0"/>
              <a:t>Precision</a:t>
            </a:r>
            <a:r>
              <a:rPr lang="en-CA" sz="2400" dirty="0"/>
              <a:t> – How close the measured values are </a:t>
            </a:r>
            <a:r>
              <a:rPr lang="en-CA" sz="2400" b="1" dirty="0"/>
              <a:t>to each other</a:t>
            </a:r>
            <a:r>
              <a:rPr lang="en-CA" sz="2400" dirty="0"/>
              <a:t>.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214686"/>
            <a:ext cx="661082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12291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 dirty="0"/>
              <a:t>Calculating Standard Error, 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1934" y="2249424"/>
            <a:ext cx="4786346" cy="2394022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CA" sz="2400" dirty="0"/>
              <a:t>Calculate standard deviation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/>
              <a:t>Divide standard deviation by square root of sample size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357430"/>
            <a:ext cx="2857520" cy="1484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49576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4471990" cy="36433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CA" b="1" dirty="0">
                <a:solidFill>
                  <a:schemeClr val="accent6">
                    <a:lumMod val="50000"/>
                  </a:schemeClr>
                </a:solidFill>
              </a:rPr>
              <a:t>How do we use Standard Error?</a:t>
            </a:r>
          </a:p>
          <a:p>
            <a:endParaRPr lang="en-CA" dirty="0"/>
          </a:p>
          <a:p>
            <a:pPr>
              <a:buNone/>
            </a:pPr>
            <a:r>
              <a:rPr lang="en-CA" b="1" dirty="0"/>
              <a:t>Create bar graph</a:t>
            </a:r>
          </a:p>
          <a:p>
            <a:r>
              <a:rPr lang="en-CA" sz="2400" dirty="0"/>
              <a:t>mean on Y-axis</a:t>
            </a:r>
          </a:p>
          <a:p>
            <a:r>
              <a:rPr lang="en-CA" sz="2400" dirty="0"/>
              <a:t>sample(s) on the X-axis</a:t>
            </a:r>
          </a:p>
          <a:p>
            <a:r>
              <a:rPr lang="en-CA" sz="2400" dirty="0"/>
              <a:t>chemical 1 mean = 30 cm</a:t>
            </a:r>
          </a:p>
          <a:p>
            <a:r>
              <a:rPr lang="en-CA" sz="2400" dirty="0"/>
              <a:t>chemical 2 mean = 50 cm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071546"/>
            <a:ext cx="3944747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866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Does </a:t>
            </a:r>
            <a:r>
              <a:rPr lang="en-US" sz="3600" b="1" dirty="0">
                <a:solidFill>
                  <a:srgbClr val="FF0000"/>
                </a:solidFill>
              </a:rPr>
              <a:t>it ask if there is a correlation?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Are two numbers or factors </a:t>
            </a:r>
            <a:r>
              <a:rPr lang="en-US" sz="3600" b="1" dirty="0" smtClean="0">
                <a:solidFill>
                  <a:srgbClr val="FF0000"/>
                </a:solidFill>
              </a:rPr>
              <a:t>correlated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so then you can use a </a:t>
            </a:r>
            <a:r>
              <a:rPr lang="en-US" dirty="0" smtClean="0">
                <a:solidFill>
                  <a:srgbClr val="FF0000"/>
                </a:solidFill>
              </a:rPr>
              <a:t>Scatter plot </a:t>
            </a:r>
            <a:r>
              <a:rPr lang="en-US" dirty="0" smtClean="0"/>
              <a:t>or a</a:t>
            </a:r>
            <a:r>
              <a:rPr lang="en-US" dirty="0" smtClean="0">
                <a:solidFill>
                  <a:srgbClr val="FF0000"/>
                </a:solidFill>
              </a:rPr>
              <a:t> Line Graph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Height </a:t>
            </a:r>
            <a:r>
              <a:rPr lang="en-US" dirty="0" err="1" smtClean="0"/>
              <a:t>vs</a:t>
            </a:r>
            <a:r>
              <a:rPr lang="en-US" dirty="0" smtClean="0"/>
              <a:t> Shoe Size. </a:t>
            </a:r>
            <a:r>
              <a:rPr lang="en-US" u="sng" dirty="0" smtClean="0">
                <a:solidFill>
                  <a:srgbClr val="FF0000"/>
                </a:solidFill>
              </a:rPr>
              <a:t>Scatter plot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Something changing over time than use a </a:t>
            </a:r>
            <a:r>
              <a:rPr lang="en-US" u="sng" dirty="0" smtClean="0">
                <a:solidFill>
                  <a:srgbClr val="FF0000"/>
                </a:solidFill>
              </a:rPr>
              <a:t>Line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rgbClr val="FF0000"/>
                </a:solidFill>
              </a:rPr>
              <a:t>Graph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85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3971924" cy="2428892"/>
          </a:xfrm>
        </p:spPr>
        <p:txBody>
          <a:bodyPr/>
          <a:lstStyle/>
          <a:p>
            <a:pPr>
              <a:buNone/>
            </a:pPr>
            <a:r>
              <a:rPr lang="en-CA" b="1" dirty="0"/>
              <a:t>Add error bars!</a:t>
            </a:r>
          </a:p>
          <a:p>
            <a:r>
              <a:rPr lang="en-CA" sz="2400" dirty="0"/>
              <a:t>± SE</a:t>
            </a:r>
          </a:p>
          <a:p>
            <a:r>
              <a:rPr lang="en-CA" sz="2400" dirty="0"/>
              <a:t>Indicate in figure caption that error bars represent standard error (SE)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142984"/>
            <a:ext cx="3929090" cy="463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941942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00174"/>
            <a:ext cx="4686304" cy="3071834"/>
          </a:xfrm>
        </p:spPr>
        <p:txBody>
          <a:bodyPr/>
          <a:lstStyle/>
          <a:p>
            <a:pPr>
              <a:buNone/>
            </a:pPr>
            <a:r>
              <a:rPr lang="en-CA" b="1" dirty="0"/>
              <a:t>Analyze</a:t>
            </a:r>
            <a:r>
              <a:rPr lang="en-CA" dirty="0"/>
              <a:t>!</a:t>
            </a:r>
          </a:p>
          <a:p>
            <a:r>
              <a:rPr lang="en-CA" sz="2400" dirty="0"/>
              <a:t>Look for overlap of error lines:</a:t>
            </a:r>
          </a:p>
          <a:p>
            <a:pPr lvl="1"/>
            <a:r>
              <a:rPr lang="en-CA" sz="2400" b="1" dirty="0">
                <a:solidFill>
                  <a:schemeClr val="accent6">
                    <a:lumMod val="50000"/>
                  </a:schemeClr>
                </a:solidFill>
              </a:rPr>
              <a:t>If they overlap</a:t>
            </a:r>
            <a:r>
              <a:rPr lang="en-CA" sz="2400" dirty="0">
                <a:solidFill>
                  <a:schemeClr val="accent6">
                    <a:lumMod val="50000"/>
                  </a:schemeClr>
                </a:solidFill>
              </a:rPr>
              <a:t>:  The difference is not significant</a:t>
            </a:r>
          </a:p>
          <a:p>
            <a:pPr lvl="1"/>
            <a:r>
              <a:rPr lang="en-CA" sz="2400" b="1" dirty="0">
                <a:solidFill>
                  <a:schemeClr val="accent6">
                    <a:lumMod val="50000"/>
                  </a:schemeClr>
                </a:solidFill>
              </a:rPr>
              <a:t>If they don’t overlap</a:t>
            </a:r>
            <a:r>
              <a:rPr lang="en-CA" sz="2400" dirty="0">
                <a:solidFill>
                  <a:schemeClr val="accent6">
                    <a:lumMod val="50000"/>
                  </a:schemeClr>
                </a:solidFill>
              </a:rPr>
              <a:t>:  </a:t>
            </a:r>
            <a:br>
              <a:rPr lang="en-CA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CA" sz="2400" dirty="0">
                <a:solidFill>
                  <a:schemeClr val="accent6">
                    <a:lumMod val="50000"/>
                  </a:schemeClr>
                </a:solidFill>
              </a:rPr>
              <a:t>The difference </a:t>
            </a:r>
            <a:r>
              <a:rPr lang="en-CA" sz="2400" u="sng" dirty="0">
                <a:solidFill>
                  <a:schemeClr val="accent6">
                    <a:lumMod val="50000"/>
                  </a:schemeClr>
                </a:solidFill>
              </a:rPr>
              <a:t>may</a:t>
            </a:r>
            <a:r>
              <a:rPr lang="en-CA" sz="2400" dirty="0">
                <a:solidFill>
                  <a:schemeClr val="accent6">
                    <a:lumMod val="50000"/>
                  </a:schemeClr>
                </a:solidFill>
              </a:rPr>
              <a:t> be significant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142984"/>
            <a:ext cx="3929090" cy="463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792856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14818"/>
            <a:ext cx="8229600" cy="2359718"/>
          </a:xfrm>
        </p:spPr>
        <p:txBody>
          <a:bodyPr/>
          <a:lstStyle/>
          <a:p>
            <a:pPr>
              <a:buNone/>
            </a:pPr>
            <a:r>
              <a:rPr lang="en-CA" b="1" dirty="0"/>
              <a:t>Which is a valid statement?</a:t>
            </a:r>
          </a:p>
          <a:p>
            <a:r>
              <a:rPr lang="en-CA" sz="2400" dirty="0"/>
              <a:t>Fish2Whale food caused the most fish growth</a:t>
            </a:r>
          </a:p>
          <a:p>
            <a:r>
              <a:rPr lang="en-CA" sz="2400" dirty="0"/>
              <a:t>Fish2Whale food caused more fish growth than did Budget </a:t>
            </a:r>
            <a:r>
              <a:rPr lang="en-CA" sz="2400" dirty="0" err="1"/>
              <a:t>Fude</a:t>
            </a:r>
            <a:endParaRPr lang="en-CA" sz="24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642918"/>
            <a:ext cx="546460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57158" y="4429132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>
                <a:solidFill>
                  <a:srgbClr val="FF0000"/>
                </a:solidFill>
                <a:sym typeface="Wingdings"/>
              </a:rPr>
              <a:t></a:t>
            </a:r>
            <a:endParaRPr lang="en-CA" sz="6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4929198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>
                <a:solidFill>
                  <a:srgbClr val="00B050"/>
                </a:solidFill>
                <a:sym typeface="Wingdings"/>
              </a:rPr>
              <a:t></a:t>
            </a:r>
            <a:endParaRPr lang="en-CA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33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3546" y="1142984"/>
            <a:ext cx="3614734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b="1" dirty="0"/>
              <a:t>Statements</a:t>
            </a:r>
            <a:r>
              <a:rPr lang="en-CA" dirty="0"/>
              <a:t>: 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/>
              <a:t>In all four regions, more males exhibited the trait measured than did females. </a:t>
            </a:r>
          </a:p>
          <a:p>
            <a:pPr>
              <a:buFont typeface="Arial" pitchFamily="34" charset="0"/>
              <a:buChar char="•"/>
            </a:pPr>
            <a:endParaRPr lang="en-CA" sz="2400" dirty="0"/>
          </a:p>
          <a:p>
            <a:pPr>
              <a:buFont typeface="Arial" pitchFamily="34" charset="0"/>
              <a:buChar char="•"/>
            </a:pPr>
            <a:r>
              <a:rPr lang="en-CA" sz="2400" dirty="0"/>
              <a:t>More males in region 3 exhibited the measured trait than did females </a:t>
            </a:r>
          </a:p>
          <a:p>
            <a:endParaRPr lang="en-CA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413385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100670" y="1393866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>
                <a:solidFill>
                  <a:srgbClr val="FF0000"/>
                </a:solidFill>
                <a:sym typeface="Wingdings"/>
              </a:rPr>
              <a:t></a:t>
            </a:r>
            <a:endParaRPr lang="en-CA" sz="6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32" y="3378599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>
                <a:solidFill>
                  <a:srgbClr val="00B050"/>
                </a:solidFill>
                <a:sym typeface="Wingdings"/>
              </a:rPr>
              <a:t></a:t>
            </a:r>
            <a:endParaRPr lang="en-CA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10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6314" y="785794"/>
            <a:ext cx="4143404" cy="557216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CA" b="1" dirty="0"/>
              <a:t>Mean belief scores for misleading ads </a:t>
            </a:r>
          </a:p>
          <a:p>
            <a:pPr lvl="1"/>
            <a:r>
              <a:rPr lang="en-CA" dirty="0" err="1"/>
              <a:t>vmPFC</a:t>
            </a:r>
            <a:r>
              <a:rPr lang="en-CA" dirty="0"/>
              <a:t> = damage to </a:t>
            </a:r>
            <a:r>
              <a:rPr lang="en-CA" dirty="0" err="1"/>
              <a:t>ventromedial</a:t>
            </a:r>
            <a:r>
              <a:rPr lang="en-CA" dirty="0"/>
              <a:t> prefrontal cortex</a:t>
            </a:r>
          </a:p>
          <a:p>
            <a:pPr lvl="1">
              <a:buNone/>
            </a:pPr>
            <a:r>
              <a:rPr lang="en-CA" dirty="0"/>
              <a:t> </a:t>
            </a:r>
          </a:p>
          <a:p>
            <a:pPr lvl="1"/>
            <a:r>
              <a:rPr lang="en-CA" dirty="0"/>
              <a:t>BDC = brain damaged comparison group 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r>
              <a:rPr lang="en-CA" b="1" dirty="0"/>
              <a:t>Statements</a:t>
            </a:r>
            <a:r>
              <a:rPr lang="en-CA" dirty="0"/>
              <a:t>: </a:t>
            </a:r>
          </a:p>
          <a:p>
            <a:pPr marL="624078" indent="-514350">
              <a:buFont typeface="+mj-lt"/>
              <a:buAutoNum type="arabicPeriod"/>
            </a:pPr>
            <a:r>
              <a:rPr lang="en-CA" dirty="0"/>
              <a:t>The </a:t>
            </a:r>
            <a:r>
              <a:rPr lang="en-CA" dirty="0" err="1"/>
              <a:t>vmPFC</a:t>
            </a:r>
            <a:r>
              <a:rPr lang="en-CA" dirty="0"/>
              <a:t> group identified fewer ads as misleading than did the normal group </a:t>
            </a:r>
          </a:p>
          <a:p>
            <a:pPr marL="624078" indent="-514350">
              <a:buFont typeface="+mj-lt"/>
              <a:buAutoNum type="arabicPeriod"/>
            </a:pPr>
            <a:endParaRPr lang="en-CA" dirty="0"/>
          </a:p>
          <a:p>
            <a:pPr marL="624078" indent="-514350">
              <a:buFont typeface="+mj-lt"/>
              <a:buAutoNum type="arabicPeriod"/>
            </a:pPr>
            <a:r>
              <a:rPr lang="en-CA" dirty="0"/>
              <a:t>The BDC group identified more ads as misleading than did the normal group. 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" y="928670"/>
            <a:ext cx="411480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 rot="16200000">
            <a:off x="-1887052" y="3086053"/>
            <a:ext cx="457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dirty="0"/>
              <a:t># of ads identified as misleading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86314" y="4714884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>
                <a:solidFill>
                  <a:srgbClr val="FF0000"/>
                </a:solidFill>
                <a:sym typeface="Wingdings"/>
              </a:rPr>
              <a:t></a:t>
            </a:r>
            <a:endParaRPr lang="en-CA" sz="6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4876" y="3357562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>
                <a:solidFill>
                  <a:srgbClr val="00B050"/>
                </a:solidFill>
                <a:sym typeface="Wingdings"/>
              </a:rPr>
              <a:t></a:t>
            </a:r>
            <a:endParaRPr lang="en-CA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82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Standard Error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 for the class data:</a:t>
            </a:r>
          </a:p>
          <a:p>
            <a:pPr lvl="1"/>
            <a:r>
              <a:rPr lang="en-US" dirty="0" smtClean="0"/>
              <a:t>Mean = 87</a:t>
            </a:r>
          </a:p>
          <a:p>
            <a:pPr lvl="1"/>
            <a:r>
              <a:rPr lang="en-US" dirty="0" smtClean="0"/>
              <a:t>Standard deviation (S) = 8</a:t>
            </a:r>
          </a:p>
          <a:p>
            <a:endParaRPr lang="en-US" dirty="0" smtClean="0"/>
          </a:p>
          <a:p>
            <a:r>
              <a:rPr lang="en-US" dirty="0" smtClean="0"/>
              <a:t>1 </a:t>
            </a:r>
            <a:r>
              <a:rPr lang="en-US" dirty="0" err="1" smtClean="0"/>
              <a:t>s.d</a:t>
            </a:r>
            <a:r>
              <a:rPr lang="en-US" dirty="0" smtClean="0"/>
              <a:t>. would be (87 – 8) thru (87 + 8) or 81-95</a:t>
            </a:r>
          </a:p>
          <a:p>
            <a:pPr lvl="1"/>
            <a:r>
              <a:rPr lang="en-US" dirty="0" smtClean="0"/>
              <a:t>So, 68.3% of the data should fall between 81 and 95 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s.d</a:t>
            </a:r>
            <a:r>
              <a:rPr lang="en-US" dirty="0" smtClean="0"/>
              <a:t>. would be (87 – 16) thru (87 + 16) or 71-103</a:t>
            </a:r>
          </a:p>
          <a:p>
            <a:pPr lvl="1"/>
            <a:r>
              <a:rPr lang="en-US" dirty="0" smtClean="0"/>
              <a:t>So</a:t>
            </a:r>
            <a:r>
              <a:rPr lang="en-US" dirty="0"/>
              <a:t>, </a:t>
            </a:r>
            <a:r>
              <a:rPr lang="en-US" dirty="0" smtClean="0"/>
              <a:t>95.4% </a:t>
            </a:r>
            <a:r>
              <a:rPr lang="en-US" dirty="0"/>
              <a:t>of the data should fall </a:t>
            </a:r>
            <a:r>
              <a:rPr lang="en-US"/>
              <a:t>between </a:t>
            </a:r>
            <a:r>
              <a:rPr lang="en-US" smtClean="0"/>
              <a:t>71 and </a:t>
            </a:r>
            <a:r>
              <a:rPr lang="en-US" dirty="0" smtClean="0"/>
              <a:t>103</a:t>
            </a:r>
            <a:endParaRPr lang="en-US" dirty="0"/>
          </a:p>
          <a:p>
            <a:r>
              <a:rPr lang="en-US" dirty="0" smtClean="0"/>
              <a:t>3 </a:t>
            </a:r>
            <a:r>
              <a:rPr lang="en-US" dirty="0" err="1" smtClean="0"/>
              <a:t>s.d.</a:t>
            </a:r>
            <a:r>
              <a:rPr lang="en-US" dirty="0" smtClean="0"/>
              <a:t> would be (87 – 24) thru (87 + 24) or 63-111</a:t>
            </a:r>
          </a:p>
          <a:p>
            <a:pPr lvl="1"/>
            <a:r>
              <a:rPr lang="en-US" dirty="0" smtClean="0"/>
              <a:t>So</a:t>
            </a:r>
            <a:r>
              <a:rPr lang="en-US" dirty="0"/>
              <a:t>, </a:t>
            </a:r>
            <a:r>
              <a:rPr lang="en-US" dirty="0" smtClean="0"/>
              <a:t>99.7% </a:t>
            </a:r>
            <a:r>
              <a:rPr lang="en-US" dirty="0"/>
              <a:t>of the data should fall between </a:t>
            </a:r>
            <a:r>
              <a:rPr lang="en-US" dirty="0" smtClean="0"/>
              <a:t>63 and 111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33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of Variability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Standard Error of the Mean (SEM)</a:t>
            </a:r>
          </a:p>
          <a:p>
            <a:pPr lvl="1"/>
            <a:r>
              <a:rPr lang="en-US" dirty="0" smtClean="0"/>
              <a:t>Accounts for both sample size and variability</a:t>
            </a:r>
          </a:p>
          <a:p>
            <a:pPr lvl="1"/>
            <a:r>
              <a:rPr lang="en-US" dirty="0" smtClean="0"/>
              <a:t>Used to represent uncertainty in an estimate of a mean</a:t>
            </a:r>
          </a:p>
          <a:p>
            <a:pPr lvl="1"/>
            <a:r>
              <a:rPr lang="en-US" dirty="0" smtClean="0"/>
              <a:t>As SE grows smaller, the likelihood that the sample mean is an accurate estimate of the population mean increases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47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http://</a:t>
            </a:r>
            <a:r>
              <a:rPr lang="en-US" smtClean="0">
                <a:hlinkClick r:id="rId2"/>
              </a:rPr>
              <a:t>www.bozemanscience.com/standard-error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581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Standard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7048"/>
            <a:ext cx="8686800" cy="51785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Using the same data from our Standard Deviation calculation:</a:t>
            </a:r>
          </a:p>
          <a:p>
            <a:pPr>
              <a:buNone/>
            </a:pPr>
            <a:r>
              <a:rPr lang="en-US" dirty="0" smtClean="0"/>
              <a:t>Mean = 87</a:t>
            </a:r>
          </a:p>
          <a:p>
            <a:pPr>
              <a:buNone/>
            </a:pPr>
            <a:r>
              <a:rPr lang="en-US" dirty="0" smtClean="0"/>
              <a:t>S = 8</a:t>
            </a:r>
          </a:p>
          <a:p>
            <a:pPr>
              <a:buNone/>
            </a:pPr>
            <a:r>
              <a:rPr lang="en-US" dirty="0" smtClean="0"/>
              <a:t>n = 10</a:t>
            </a:r>
          </a:p>
          <a:p>
            <a:pPr>
              <a:lnSpc>
                <a:spcPct val="6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60000"/>
              </a:lnSpc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SE</a:t>
            </a:r>
            <a:r>
              <a:rPr lang="en-US" baseline="-25000" dirty="0" smtClean="0"/>
              <a:t>X</a:t>
            </a:r>
            <a:r>
              <a:rPr lang="en-US" dirty="0" smtClean="0"/>
              <a:t> = 8/</a:t>
            </a:r>
            <a:r>
              <a:rPr lang="en-US" dirty="0" smtClean="0">
                <a:sym typeface="MS Reference 2"/>
              </a:rPr>
              <a:t> √10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ym typeface="MS Reference 2"/>
              </a:rPr>
              <a:t>	     = 2.52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ym typeface="MS Reference 2"/>
              </a:rPr>
              <a:t>	     = 2.5</a:t>
            </a:r>
            <a:endParaRPr lang="en-US" dirty="0" smtClean="0"/>
          </a:p>
          <a:p>
            <a:pPr>
              <a:lnSpc>
                <a:spcPct val="6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MS Reference 2"/>
              </a:rPr>
              <a:t>This means the measurements vary by </a:t>
            </a:r>
            <a:r>
              <a:rPr lang="en-US" dirty="0" smtClean="0">
                <a:ea typeface="MS Mincho"/>
                <a:cs typeface="Arial" pitchFamily="34" charset="0"/>
                <a:sym typeface="MS Reference 2"/>
              </a:rPr>
              <a:t>± 2.5 from the mean</a:t>
            </a:r>
            <a:endParaRPr lang="en-US" dirty="0">
              <a:cs typeface="Arial" pitchFamily="34" charset="0"/>
            </a:endParaRPr>
          </a:p>
        </p:txBody>
      </p:sp>
      <p:pic>
        <p:nvPicPr>
          <p:cNvPr id="9220" name="Picture 4" descr="http://ww2.tnstate.edu/ganter/BIO311-Ch6-Eq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2152" y="2362200"/>
            <a:ext cx="2133600" cy="1066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568952" y="4264152"/>
            <a:ext cx="3425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Bozeman video: Standard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169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6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Graphing Standard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166018"/>
            <a:ext cx="8915400" cy="4525963"/>
          </a:xfrm>
        </p:spPr>
        <p:txBody>
          <a:bodyPr/>
          <a:lstStyle/>
          <a:p>
            <a:r>
              <a:rPr lang="en-US" dirty="0" smtClean="0"/>
              <a:t>Common practice to add standard error bars to graphs, marking one standard error above &amp; below the sample mean (see figure below). These give an impression of the precision of estimation of the mean, in each sample.</a:t>
            </a:r>
            <a:endParaRPr lang="en-US" dirty="0"/>
          </a:p>
        </p:txBody>
      </p:sp>
      <p:pic>
        <p:nvPicPr>
          <p:cNvPr id="50178" name="Picture 2" descr="http://neurobiography.info/images/teaching/example_error_bar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886200"/>
            <a:ext cx="4267200" cy="28305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57200" y="3733800"/>
            <a:ext cx="3276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Which sample mean is a better estimate of its population mean, B or C?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4791670"/>
            <a:ext cx="327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Identify the two populations that are most likely to have statistically significant differences?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82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Fuel efficiency of a car related to Weight?</a:t>
            </a:r>
          </a:p>
          <a:p>
            <a:endParaRPr lang="en-US" dirty="0"/>
          </a:p>
          <a:p>
            <a:r>
              <a:rPr lang="en-US" dirty="0" smtClean="0"/>
              <a:t>Are smoking rates correlated with medium income?</a:t>
            </a:r>
          </a:p>
          <a:p>
            <a:endParaRPr lang="en-US" dirty="0"/>
          </a:p>
          <a:p>
            <a:r>
              <a:rPr lang="en-US" dirty="0" smtClean="0"/>
              <a:t>How are temperature and pressure related to a fixed volume?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7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4038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Consider these 3 plant populations: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Content Placeholder 3" descr="https://farm6.staticflickr.com/5540/14018655470_ef6cdf4740_c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48006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343400" y="197346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When two SEM </a:t>
            </a:r>
            <a:r>
              <a:rPr lang="en-US" dirty="0"/>
              <a:t>error bars </a:t>
            </a:r>
            <a:r>
              <a:rPr lang="en-US" dirty="0">
                <a:solidFill>
                  <a:srgbClr val="FF0000"/>
                </a:solidFill>
              </a:rPr>
              <a:t>don't overlap at all </a:t>
            </a:r>
            <a:r>
              <a:rPr lang="en-US" dirty="0"/>
              <a:t>(like Pop. 1 and Pop. 3</a:t>
            </a:r>
            <a:r>
              <a:rPr lang="en-US" dirty="0" smtClean="0"/>
              <a:t>), and they are representing +/- 2 SEM, </a:t>
            </a:r>
            <a:r>
              <a:rPr lang="en-US" dirty="0"/>
              <a:t>then you can be </a:t>
            </a:r>
            <a:r>
              <a:rPr lang="en-US" dirty="0" smtClean="0"/>
              <a:t>95% confident </a:t>
            </a:r>
            <a:r>
              <a:rPr lang="en-US" dirty="0"/>
              <a:t>there </a:t>
            </a:r>
            <a:r>
              <a:rPr lang="en-US" i="1" dirty="0"/>
              <a:t>is</a:t>
            </a:r>
            <a:r>
              <a:rPr lang="en-US" dirty="0"/>
              <a:t> a </a:t>
            </a:r>
            <a:r>
              <a:rPr lang="en-US" dirty="0" smtClean="0">
                <a:solidFill>
                  <a:srgbClr val="0070C0"/>
                </a:solidFill>
              </a:rPr>
              <a:t>significant </a:t>
            </a:r>
            <a:r>
              <a:rPr lang="en-US" dirty="0">
                <a:solidFill>
                  <a:srgbClr val="0070C0"/>
                </a:solidFill>
              </a:rPr>
              <a:t>difference </a:t>
            </a:r>
            <a:r>
              <a:rPr lang="en-US" dirty="0"/>
              <a:t>between the two populations </a:t>
            </a:r>
            <a:r>
              <a:rPr lang="en-US" dirty="0" smtClean="0"/>
              <a:t>(you can do other statistical tests to affirm this). (You can say, “the </a:t>
            </a:r>
            <a:r>
              <a:rPr lang="en-US" dirty="0"/>
              <a:t>difference </a:t>
            </a:r>
            <a:r>
              <a:rPr lang="en-US" dirty="0" smtClean="0"/>
              <a:t>between Pop</a:t>
            </a:r>
            <a:r>
              <a:rPr lang="en-US" dirty="0"/>
              <a:t>. 1 and Pop. 3 is </a:t>
            </a:r>
            <a:r>
              <a:rPr lang="en-US" dirty="0" smtClean="0"/>
              <a:t>significant at p&lt;0.05”.)</a:t>
            </a:r>
          </a:p>
          <a:p>
            <a:endParaRPr lang="en-US" i="1" dirty="0" smtClean="0"/>
          </a:p>
          <a:p>
            <a:r>
              <a:rPr lang="en-US" dirty="0" smtClean="0"/>
              <a:t>When </a:t>
            </a:r>
            <a:r>
              <a:rPr lang="en-US" dirty="0"/>
              <a:t>the </a:t>
            </a:r>
            <a:r>
              <a:rPr lang="en-US" dirty="0" smtClean="0"/>
              <a:t>+/- 2 SEM error </a:t>
            </a:r>
            <a:r>
              <a:rPr lang="en-US" dirty="0"/>
              <a:t>bars </a:t>
            </a:r>
            <a:r>
              <a:rPr lang="en-US" i="1" dirty="0" smtClean="0">
                <a:solidFill>
                  <a:srgbClr val="FF0000"/>
                </a:solidFill>
              </a:rPr>
              <a:t>do overlap </a:t>
            </a:r>
            <a:r>
              <a:rPr lang="en-US" dirty="0">
                <a:solidFill>
                  <a:srgbClr val="FF0000"/>
                </a:solidFill>
              </a:rPr>
              <a:t>but </a:t>
            </a:r>
            <a:r>
              <a:rPr lang="en-US" i="1" dirty="0">
                <a:solidFill>
                  <a:srgbClr val="FF0000"/>
                </a:solidFill>
              </a:rPr>
              <a:t>don't overlap the mean</a:t>
            </a:r>
            <a:r>
              <a:rPr lang="en-US" i="1" dirty="0"/>
              <a:t> </a:t>
            </a:r>
            <a:r>
              <a:rPr lang="en-US" dirty="0"/>
              <a:t>then </a:t>
            </a:r>
            <a:r>
              <a:rPr lang="en-US" dirty="0">
                <a:solidFill>
                  <a:srgbClr val="0070C0"/>
                </a:solidFill>
              </a:rPr>
              <a:t>you don't really know without a test--it might be or might not be a significant difference</a:t>
            </a:r>
            <a:r>
              <a:rPr lang="en-US" dirty="0"/>
              <a:t>.  Comparing </a:t>
            </a:r>
            <a:r>
              <a:rPr lang="en-US" dirty="0" smtClean="0"/>
              <a:t>Pop</a:t>
            </a:r>
            <a:r>
              <a:rPr lang="en-US" dirty="0"/>
              <a:t>. 2 and </a:t>
            </a:r>
            <a:r>
              <a:rPr lang="en-US" dirty="0" smtClean="0"/>
              <a:t>Pop</a:t>
            </a:r>
            <a:r>
              <a:rPr lang="en-US" dirty="0"/>
              <a:t>. 3 is this type of situation.  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Finally, if </a:t>
            </a:r>
            <a:r>
              <a:rPr lang="en-US" dirty="0"/>
              <a:t>the error bars </a:t>
            </a:r>
            <a:r>
              <a:rPr lang="en-US" dirty="0">
                <a:solidFill>
                  <a:srgbClr val="FF0000"/>
                </a:solidFill>
              </a:rPr>
              <a:t>overlap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dirty="0" smtClean="0">
                <a:solidFill>
                  <a:srgbClr val="FF0000"/>
                </a:solidFill>
              </a:rPr>
              <a:t> that overlap includes </a:t>
            </a:r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means,</a:t>
            </a:r>
            <a:r>
              <a:rPr lang="en-US" dirty="0" smtClean="0"/>
              <a:t> then </a:t>
            </a:r>
            <a:r>
              <a:rPr lang="en-US" dirty="0"/>
              <a:t>you can be </a:t>
            </a:r>
            <a:r>
              <a:rPr lang="en-US" dirty="0" smtClean="0"/>
              <a:t>fairly confident </a:t>
            </a:r>
            <a:r>
              <a:rPr lang="en-US" dirty="0">
                <a:solidFill>
                  <a:srgbClr val="0070C0"/>
                </a:solidFill>
              </a:rPr>
              <a:t>there is no real difference</a:t>
            </a:r>
            <a:r>
              <a:rPr lang="en-US" dirty="0"/>
              <a:t>.  This is the situation comparing </a:t>
            </a:r>
            <a:r>
              <a:rPr lang="en-US" dirty="0" smtClean="0"/>
              <a:t>Pop. </a:t>
            </a:r>
            <a:r>
              <a:rPr lang="en-US" dirty="0"/>
              <a:t>1 and </a:t>
            </a:r>
            <a:r>
              <a:rPr lang="en-US" dirty="0" smtClean="0"/>
              <a:t>Pop </a:t>
            </a:r>
            <a:r>
              <a:rPr lang="en-US" dirty="0"/>
              <a:t>2.  </a:t>
            </a:r>
          </a:p>
        </p:txBody>
      </p:sp>
    </p:spTree>
    <p:extLst>
      <p:ext uri="{BB962C8B-B14F-4D97-AF65-F5344CB8AC3E}">
        <p14:creationId xmlns:p14="http://schemas.microsoft.com/office/powerpoint/2010/main" val="289909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82" y="381000"/>
            <a:ext cx="8782608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86400" y="4495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 much overlap, may not be significantly different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38800" y="2819400"/>
            <a:ext cx="1447800" cy="1524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19800" y="12954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Little overlap, likely to be significantly different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17673" y="2438400"/>
            <a:ext cx="1447800" cy="1524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5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ere's nothing like error bar humor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"/>
            <a:ext cx="6781800" cy="49764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109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summer lake water temps increased over the last ten years?</a:t>
            </a:r>
          </a:p>
          <a:p>
            <a:endParaRPr lang="en-US" dirty="0"/>
          </a:p>
          <a:p>
            <a:r>
              <a:rPr lang="en-US" dirty="0" smtClean="0"/>
              <a:t>How have the height of humans changes over the past century?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13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Does your question ask about the variability of a group of data points?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Such as the range of the data , the shape of the distribution, or what is the center of the data. </a:t>
            </a:r>
            <a:r>
              <a:rPr lang="en-US" dirty="0" smtClean="0">
                <a:solidFill>
                  <a:srgbClr val="FF0000"/>
                </a:solidFill>
              </a:rPr>
              <a:t>Use Histograms, Dot plots or Box plot</a:t>
            </a:r>
          </a:p>
          <a:p>
            <a:r>
              <a:rPr lang="en-US" dirty="0" smtClean="0"/>
              <a:t>Examples:</a:t>
            </a:r>
            <a:endParaRPr lang="en-US" dirty="0"/>
          </a:p>
          <a:p>
            <a:r>
              <a:rPr lang="en-US" dirty="0" smtClean="0"/>
              <a:t>Do all high tides rise to the same height?</a:t>
            </a:r>
          </a:p>
          <a:p>
            <a:r>
              <a:rPr lang="en-US" dirty="0" smtClean="0"/>
              <a:t>What is the range and distribution of the incomes in the United States?</a:t>
            </a:r>
          </a:p>
          <a:p>
            <a:r>
              <a:rPr lang="en-US" dirty="0" smtClean="0"/>
              <a:t>How variable are wind speeds in Blaine?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14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www.vertex42.com/ExcelArticles/mc/Images/ScreenCaptures/SalesForecast-Histogra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76600"/>
            <a:ext cx="4267200" cy="252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labs.physics.dur.ac.uk/skills/skills/images/histogram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269672"/>
            <a:ext cx="3505199" cy="229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2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these graphs if you are comparing single numbers.</a:t>
            </a:r>
            <a:endParaRPr lang="en-US" dirty="0"/>
          </a:p>
          <a:p>
            <a:r>
              <a:rPr lang="en-US" dirty="0" smtClean="0"/>
              <a:t>Such as Median, Mean, or Total.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Was the snowfall greater this year compared to last winter? </a:t>
            </a:r>
          </a:p>
          <a:p>
            <a:r>
              <a:rPr lang="en-US" dirty="0" smtClean="0"/>
              <a:t>How do Median incomes in the U.S. compare to the median incomes in Sweden?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8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 Graphs</a:t>
            </a:r>
            <a:endParaRPr lang="en-US" dirty="0"/>
          </a:p>
        </p:txBody>
      </p:sp>
      <p:pic>
        <p:nvPicPr>
          <p:cNvPr id="2050" name="Picture 2" descr="http://wikieducator.org/images/c/c7/Bargrap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4267200" cy="275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enchantedlearning.com/math/graphs/bargraph/gifs/example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982" y="2362200"/>
            <a:ext cx="351472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29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1721</Words>
  <Application>Microsoft Office PowerPoint</Application>
  <PresentationFormat>On-screen Show (4:3)</PresentationFormat>
  <Paragraphs>428</Paragraphs>
  <Slides>42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MS Mincho</vt:lpstr>
      <vt:lpstr>Arial</vt:lpstr>
      <vt:lpstr>Calibri</vt:lpstr>
      <vt:lpstr>MS Reference 2</vt:lpstr>
      <vt:lpstr>Wingdings</vt:lpstr>
      <vt:lpstr>Office Theme</vt:lpstr>
      <vt:lpstr>Data Literacy   Graphing and Statisitics</vt:lpstr>
      <vt:lpstr>TYPES OF GRAPHS</vt:lpstr>
      <vt:lpstr> Does it ask if there is a correlation? Are two numbers or factors correlated </vt:lpstr>
      <vt:lpstr>Scatter plots</vt:lpstr>
      <vt:lpstr>Line Graphs</vt:lpstr>
      <vt:lpstr>Does your question ask about the variability of a group of data points?</vt:lpstr>
      <vt:lpstr>Histograms</vt:lpstr>
      <vt:lpstr>Bar Graphs</vt:lpstr>
      <vt:lpstr>Bar Graphs</vt:lpstr>
      <vt:lpstr>Statistics</vt:lpstr>
      <vt:lpstr>Statistical Analysis</vt:lpstr>
      <vt:lpstr>PowerPoint Presentation</vt:lpstr>
      <vt:lpstr>PowerPoint Presentation</vt:lpstr>
      <vt:lpstr>Measures of Variability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Calculating Standard Deviation</vt:lpstr>
      <vt:lpstr>Calculating Standard Deviation</vt:lpstr>
      <vt:lpstr>Calculating Standard Deviation</vt:lpstr>
      <vt:lpstr>Calculating Standard Deviation</vt:lpstr>
      <vt:lpstr>Calculating Standard Deviation</vt:lpstr>
      <vt:lpstr>PowerPoint Presentation</vt:lpstr>
      <vt:lpstr>PowerPoint Presentation</vt:lpstr>
      <vt:lpstr>Calculating Standard Error, 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Calculating Standard Error</vt:lpstr>
      <vt:lpstr>Measures of Variability</vt:lpstr>
      <vt:lpstr>PowerPoint Presentation</vt:lpstr>
      <vt:lpstr>Calculating Standard Error</vt:lpstr>
      <vt:lpstr>Graphing Standard Error</vt:lpstr>
      <vt:lpstr>Consider these 3 plant populations:</vt:lpstr>
      <vt:lpstr>PowerPoint Presentation</vt:lpstr>
      <vt:lpstr>PowerPoint Presentation</vt:lpstr>
    </vt:vector>
  </TitlesOfParts>
  <Company>Anoka-Hennepin ISD11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Literacy and Graphing</dc:title>
  <dc:creator>user</dc:creator>
  <cp:lastModifiedBy>McKenzie, Peter</cp:lastModifiedBy>
  <cp:revision>23</cp:revision>
  <dcterms:created xsi:type="dcterms:W3CDTF">2015-09-17T18:36:34Z</dcterms:created>
  <dcterms:modified xsi:type="dcterms:W3CDTF">2017-09-11T15:07:34Z</dcterms:modified>
</cp:coreProperties>
</file>